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sldIdLst>
    <p:sldId id="269" r:id="rId2"/>
    <p:sldId id="268" r:id="rId3"/>
    <p:sldId id="259" r:id="rId4"/>
    <p:sldId id="261" r:id="rId5"/>
    <p:sldId id="262" r:id="rId6"/>
    <p:sldId id="263" r:id="rId7"/>
    <p:sldId id="265" r:id="rId8"/>
    <p:sldId id="264" r:id="rId9"/>
    <p:sldId id="266"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61" d="100"/>
          <a:sy n="161" d="100"/>
        </p:scale>
        <p:origin x="236"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14/08/2022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14/08/2022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14/08/2022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14/08/2022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grpSp>
        <p:nvGrpSpPr>
          <p:cNvPr id="10" name="Group 9">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11" name="Picture 10">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a:xfrm>
            <a:off x="997528" y="982132"/>
            <a:ext cx="4094017" cy="2823880"/>
          </a:xfrm>
        </p:spPr>
        <p:txBody>
          <a:bodyPr>
            <a:normAutofit/>
          </a:bodyPr>
          <a:lstStyle/>
          <a:p>
            <a:r>
              <a:rPr lang="fr-FR" sz="4800">
                <a:solidFill>
                  <a:srgbClr val="262626"/>
                </a:solidFill>
                <a:latin typeface="Calibri" panose="020F0502020204030204" pitchFamily="34" charset="0"/>
                <a:cs typeface="Calibri" panose="020F0502020204030204" pitchFamily="34" charset="0"/>
              </a:rPr>
              <a:t>Gagne ton chapitre !</a:t>
            </a:r>
          </a:p>
        </p:txBody>
      </p:sp>
      <p:pic>
        <p:nvPicPr>
          <p:cNvPr id="3" name="Image 2">
            <a:extLst>
              <a:ext uri="{FF2B5EF4-FFF2-40B4-BE49-F238E27FC236}">
                <a16:creationId xmlns:a16="http://schemas.microsoft.com/office/drawing/2014/main" id="{2F58C0E2-9276-44B1-8D89-413C54E1F33E}"/>
              </a:ext>
            </a:extLst>
          </p:cNvPr>
          <p:cNvPicPr>
            <a:picLocks noChangeAspect="1"/>
          </p:cNvPicPr>
          <p:nvPr/>
        </p:nvPicPr>
        <p:blipFill>
          <a:blip r:embed="rId5"/>
          <a:stretch>
            <a:fillRect/>
          </a:stretch>
        </p:blipFill>
        <p:spPr>
          <a:xfrm>
            <a:off x="5418668" y="1248048"/>
            <a:ext cx="5469466" cy="4361900"/>
          </a:xfrm>
          <a:prstGeom prst="rect">
            <a:avLst/>
          </a:prstGeom>
          <a:ln w="57150" cmpd="thickThin">
            <a:solidFill>
              <a:srgbClr val="7F7F7F"/>
            </a:solidFill>
            <a:miter lim="800000"/>
          </a:ln>
        </p:spPr>
      </p:pic>
      <p:sp>
        <p:nvSpPr>
          <p:cNvPr id="4" name="ZoneTexte 4">
            <a:extLst>
              <a:ext uri="{FF2B5EF4-FFF2-40B4-BE49-F238E27FC236}">
                <a16:creationId xmlns:a16="http://schemas.microsoft.com/office/drawing/2014/main" id="{36672CDD-ACA1-B176-600F-F208BAD82721}"/>
              </a:ext>
            </a:extLst>
          </p:cNvPr>
          <p:cNvSpPr txBox="1"/>
          <p:nvPr/>
        </p:nvSpPr>
        <p:spPr>
          <a:xfrm>
            <a:off x="5250873" y="5607190"/>
            <a:ext cx="6123708" cy="64575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Dinosaures, l’épopée des grands reptiles</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Clémentine Baron et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2017.</a:t>
            </a:r>
          </a:p>
        </p:txBody>
      </p:sp>
    </p:spTree>
    <p:extLst>
      <p:ext uri="{BB962C8B-B14F-4D97-AF65-F5344CB8AC3E}">
        <p14:creationId xmlns:p14="http://schemas.microsoft.com/office/powerpoint/2010/main" val="3468911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12" name="Rectangle 6">
            <a:extLst>
              <a:ext uri="{FF2B5EF4-FFF2-40B4-BE49-F238E27FC236}">
                <a16:creationId xmlns:a16="http://schemas.microsoft.com/office/drawing/2014/main" id="{4434DCA8-BC57-40AE-94D7-754460957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96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8">
            <a:extLst>
              <a:ext uri="{FF2B5EF4-FFF2-40B4-BE49-F238E27FC236}">
                <a16:creationId xmlns:a16="http://schemas.microsoft.com/office/drawing/2014/main" id="{E93A23A1-FB7B-4C57-8240-0B6015C1116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sp>
        <p:nvSpPr>
          <p:cNvPr id="11" name="Rectangle 10">
            <a:extLst>
              <a:ext uri="{FF2B5EF4-FFF2-40B4-BE49-F238E27FC236}">
                <a16:creationId xmlns:a16="http://schemas.microsoft.com/office/drawing/2014/main" id="{D43CA6E1-DE85-4998-B1CA-2B617EDF60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744" y="671208"/>
            <a:ext cx="10937716" cy="5551283"/>
          </a:xfrm>
          <a:prstGeom prst="rect">
            <a:avLst/>
          </a:prstGeom>
          <a:noFill/>
          <a:ln w="22225" cap="flat">
            <a:solidFill>
              <a:srgbClr val="E4502B"/>
            </a:solidFill>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AD162A3C-D7A8-4B2A-94B1-73192CBC57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29184" y="3174136"/>
            <a:ext cx="777240" cy="606425"/>
          </a:xfrm>
          <a:prstGeom prst="rect">
            <a:avLst/>
          </a:prstGeom>
        </p:spPr>
      </p:pic>
      <p:pic>
        <p:nvPicPr>
          <p:cNvPr id="2" name="Image 1">
            <a:extLst>
              <a:ext uri="{FF2B5EF4-FFF2-40B4-BE49-F238E27FC236}">
                <a16:creationId xmlns:a16="http://schemas.microsoft.com/office/drawing/2014/main" id="{AC845861-137D-48BA-B080-E6D5FA16B12B}"/>
              </a:ext>
            </a:extLst>
          </p:cNvPr>
          <p:cNvPicPr>
            <a:picLocks noChangeAspect="1"/>
          </p:cNvPicPr>
          <p:nvPr/>
        </p:nvPicPr>
        <p:blipFill>
          <a:blip r:embed="rId5"/>
          <a:stretch>
            <a:fillRect/>
          </a:stretch>
        </p:blipFill>
        <p:spPr>
          <a:xfrm>
            <a:off x="3219787" y="1149305"/>
            <a:ext cx="5733513" cy="4615479"/>
          </a:xfrm>
          <a:prstGeom prst="rect">
            <a:avLst/>
          </a:prstGeom>
        </p:spPr>
      </p:pic>
      <p:pic>
        <p:nvPicPr>
          <p:cNvPr id="15" name="Picture 14">
            <a:extLst>
              <a:ext uri="{FF2B5EF4-FFF2-40B4-BE49-F238E27FC236}">
                <a16:creationId xmlns:a16="http://schemas.microsoft.com/office/drawing/2014/main" id="{6B8F1012-6DEE-4829-9F32-620A711094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7976" y="3174136"/>
            <a:ext cx="777240" cy="606425"/>
          </a:xfrm>
          <a:prstGeom prst="rect">
            <a:avLst/>
          </a:prstGeom>
        </p:spPr>
      </p:pic>
      <p:sp>
        <p:nvSpPr>
          <p:cNvPr id="3" name="ZoneTexte 4">
            <a:extLst>
              <a:ext uri="{FF2B5EF4-FFF2-40B4-BE49-F238E27FC236}">
                <a16:creationId xmlns:a16="http://schemas.microsoft.com/office/drawing/2014/main" id="{36672CDD-ACA1-B176-600F-F208BAD82721}"/>
              </a:ext>
            </a:extLst>
          </p:cNvPr>
          <p:cNvSpPr txBox="1"/>
          <p:nvPr/>
        </p:nvSpPr>
        <p:spPr>
          <a:xfrm>
            <a:off x="3015894" y="5805591"/>
            <a:ext cx="6123708" cy="64575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Dinosaures, l’épopée des grands reptiles</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Clémentine Baron et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2017.</a:t>
            </a:r>
          </a:p>
        </p:txBody>
      </p:sp>
    </p:spTree>
    <p:extLst>
      <p:ext uri="{BB962C8B-B14F-4D97-AF65-F5344CB8AC3E}">
        <p14:creationId xmlns:p14="http://schemas.microsoft.com/office/powerpoint/2010/main" val="200906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B6AF6-00E4-4427-9D67-3B3F1A1F61D1}"/>
              </a:ext>
            </a:extLst>
          </p:cNvPr>
          <p:cNvSpPr>
            <a:spLocks noGrp="1"/>
          </p:cNvSpPr>
          <p:nvPr>
            <p:ph type="title"/>
          </p:nvPr>
        </p:nvSpPr>
        <p:spPr/>
        <p:txBody>
          <a:bodyPr>
            <a:normAutofit fontScale="90000"/>
          </a:bodyPr>
          <a:lstStyle/>
          <a:p>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Gagne tes prochains textes de lecture en validant </a:t>
            </a:r>
            <a:r>
              <a:rPr lang="fr-FR" altLang="fr-FR" b="1">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les défis </a:t>
            </a:r>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a:t>
            </a:r>
            <a:endParaRPr lang="fr-FR" dirty="0"/>
          </a:p>
        </p:txBody>
      </p:sp>
      <p:sp>
        <p:nvSpPr>
          <p:cNvPr id="3" name="Espace réservé du contenu 2">
            <a:extLst>
              <a:ext uri="{FF2B5EF4-FFF2-40B4-BE49-F238E27FC236}">
                <a16:creationId xmlns:a16="http://schemas.microsoft.com/office/drawing/2014/main" id="{BD5BBA99-13E8-43F6-A886-2226BC257643}"/>
              </a:ext>
            </a:extLst>
          </p:cNvPr>
          <p:cNvSpPr>
            <a:spLocks noGrp="1"/>
          </p:cNvSpPr>
          <p:nvPr>
            <p:ph idx="1"/>
          </p:nvPr>
        </p:nvSpPr>
        <p:spPr/>
        <p:txBody>
          <a:bodyPr/>
          <a:lstStyle/>
          <a:p>
            <a:endParaRPr lang="fr-FR" dirty="0"/>
          </a:p>
        </p:txBody>
      </p:sp>
      <p:sp>
        <p:nvSpPr>
          <p:cNvPr id="5" name="Rectangle 3">
            <a:extLst>
              <a:ext uri="{FF2B5EF4-FFF2-40B4-BE49-F238E27FC236}">
                <a16:creationId xmlns:a16="http://schemas.microsoft.com/office/drawing/2014/main" id="{97C25405-D568-4324-B95B-D11DF2895BCB}"/>
              </a:ext>
            </a:extLst>
          </p:cNvPr>
          <p:cNvSpPr>
            <a:spLocks noChangeArrowheads="1"/>
          </p:cNvSpPr>
          <p:nvPr/>
        </p:nvSpPr>
        <p:spPr bwMode="auto">
          <a:xfrm>
            <a:off x="0" y="1790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6" name="Image 5">
            <a:extLst>
              <a:ext uri="{FF2B5EF4-FFF2-40B4-BE49-F238E27FC236}">
                <a16:creationId xmlns:a16="http://schemas.microsoft.com/office/drawing/2014/main" id="{FEFC57BE-38F7-4E28-913C-9378430E1FC1}"/>
              </a:ext>
            </a:extLst>
          </p:cNvPr>
          <p:cNvPicPr>
            <a:picLocks noChangeAspect="1"/>
          </p:cNvPicPr>
          <p:nvPr/>
        </p:nvPicPr>
        <p:blipFill>
          <a:blip r:embed="rId2"/>
          <a:stretch>
            <a:fillRect/>
          </a:stretch>
        </p:blipFill>
        <p:spPr>
          <a:xfrm>
            <a:off x="4412608" y="3320834"/>
            <a:ext cx="3366784" cy="2688131"/>
          </a:xfrm>
          <a:prstGeom prst="rect">
            <a:avLst/>
          </a:prstGeom>
        </p:spPr>
      </p:pic>
    </p:spTree>
    <p:extLst>
      <p:ext uri="{BB962C8B-B14F-4D97-AF65-F5344CB8AC3E}">
        <p14:creationId xmlns:p14="http://schemas.microsoft.com/office/powerpoint/2010/main" val="406351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3400" b="1" dirty="0">
                <a:latin typeface="Calibri" panose="020F0502020204030204" pitchFamily="34" charset="0"/>
                <a:cs typeface="Calibri" panose="020F0502020204030204" pitchFamily="34" charset="0"/>
              </a:rPr>
              <a:t>Défi 2 </a:t>
            </a:r>
            <a:r>
              <a:rPr lang="fr-FR" sz="3400" dirty="0">
                <a:latin typeface="Calibri" panose="020F0502020204030204" pitchFamily="34" charset="0"/>
                <a:cs typeface="Calibri" panose="020F0502020204030204" pitchFamily="34" charset="0"/>
              </a:rPr>
              <a:t>: Range les mots dans l’ordre alphabétique puis complète le texte avec les mots.</a:t>
            </a:r>
          </a:p>
        </p:txBody>
      </p:sp>
      <p:sp>
        <p:nvSpPr>
          <p:cNvPr id="3" name="Espace réservé du contenu 2">
            <a:extLst>
              <a:ext uri="{FF2B5EF4-FFF2-40B4-BE49-F238E27FC236}">
                <a16:creationId xmlns:a16="http://schemas.microsoft.com/office/drawing/2014/main" id="{E0BA9974-874F-49EE-8A78-5D5F42458B84}"/>
              </a:ext>
            </a:extLst>
          </p:cNvPr>
          <p:cNvSpPr>
            <a:spLocks noGrp="1"/>
          </p:cNvSpPr>
          <p:nvPr>
            <p:ph idx="1"/>
          </p:nvPr>
        </p:nvSpPr>
        <p:spPr>
          <a:xfrm>
            <a:off x="1139301" y="2683808"/>
            <a:ext cx="9757297" cy="3244789"/>
          </a:xfrm>
        </p:spPr>
        <p:txBody>
          <a:bodyPr>
            <a:normAutofit fontScale="92500" lnSpcReduction="20000"/>
          </a:bodyPr>
          <a:lstStyle/>
          <a:p>
            <a:pPr marL="0" indent="0">
              <a:lnSpc>
                <a:spcPct val="107000"/>
              </a:lnSpc>
              <a:spcAft>
                <a:spcPts val="800"/>
              </a:spcAft>
              <a:buNone/>
            </a:pPr>
            <a:endParaRPr lang="fr-FR" sz="32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fr-FR" sz="3200" dirty="0">
                <a:latin typeface="Calibri" panose="020F0502020204030204" pitchFamily="34" charset="0"/>
                <a:cs typeface="Times New Roman" panose="02020603050405020304" pitchFamily="18" charset="0"/>
              </a:rPr>
              <a:t>fossiles – années – paléontologues – musées - squelettes</a:t>
            </a:r>
            <a:endParaRPr lang="fr-FR" sz="3200" dirty="0">
              <a:latin typeface="Calibri" panose="020F0502020204030204" pitchFamily="34" charset="0"/>
              <a:cs typeface="Calibri" panose="020F0502020204030204" pitchFamily="34" charset="0"/>
            </a:endParaRPr>
          </a:p>
          <a:p>
            <a:pPr marL="0" indent="0">
              <a:lnSpc>
                <a:spcPct val="107000"/>
              </a:lnSpc>
              <a:spcAft>
                <a:spcPts val="800"/>
              </a:spcAft>
              <a:buNone/>
            </a:pPr>
            <a:endParaRPr lang="fr-FR" sz="32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fr-FR" sz="3200" dirty="0">
                <a:latin typeface="Calibri" panose="020F0502020204030204" pitchFamily="34" charset="0"/>
                <a:ea typeface="Calibri" panose="020F0502020204030204" pitchFamily="34" charset="0"/>
                <a:cs typeface="Times New Roman" panose="02020603050405020304" pitchFamily="18" charset="0"/>
              </a:rPr>
              <a:t>Les paléontologues travaillent sur des fossiles et reconstituent des squelettes que l’on peut voir dans les musées. Ce travail peut prendre des années.</a:t>
            </a:r>
          </a:p>
          <a:p>
            <a:pPr marL="0" indent="0">
              <a:spcAft>
                <a:spcPts val="800"/>
              </a:spcAft>
              <a:buNone/>
            </a:pPr>
            <a:endParaRPr lang="fr-FR" sz="3200" dirty="0">
              <a:latin typeface="Calibri" panose="020F0502020204030204" pitchFamily="34" charset="0"/>
              <a:cs typeface="Times New Roman" panose="02020603050405020304" pitchFamily="18" charset="0"/>
            </a:endParaRPr>
          </a:p>
        </p:txBody>
      </p:sp>
      <p:sp>
        <p:nvSpPr>
          <p:cNvPr id="4" name="ZoneTexte 3">
            <a:extLst>
              <a:ext uri="{FF2B5EF4-FFF2-40B4-BE49-F238E27FC236}">
                <a16:creationId xmlns:a16="http://schemas.microsoft.com/office/drawing/2014/main" id="{B38DF1B0-F675-4BB1-B8AB-00C6BEF1117F}"/>
              </a:ext>
            </a:extLst>
          </p:cNvPr>
          <p:cNvSpPr txBox="1"/>
          <p:nvPr/>
        </p:nvSpPr>
        <p:spPr>
          <a:xfrm>
            <a:off x="7673173" y="4895794"/>
            <a:ext cx="1191441"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8E2FCDC1-6EFC-4BBE-8F14-D946E3D9E45D}"/>
              </a:ext>
            </a:extLst>
          </p:cNvPr>
          <p:cNvSpPr txBox="1"/>
          <p:nvPr/>
        </p:nvSpPr>
        <p:spPr>
          <a:xfrm>
            <a:off x="7038501" y="4458966"/>
            <a:ext cx="1269345"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6" name="ZoneTexte 5">
            <a:extLst>
              <a:ext uri="{FF2B5EF4-FFF2-40B4-BE49-F238E27FC236}">
                <a16:creationId xmlns:a16="http://schemas.microsoft.com/office/drawing/2014/main" id="{1B269380-ADF2-42DB-B114-EDFE6A4304EC}"/>
              </a:ext>
            </a:extLst>
          </p:cNvPr>
          <p:cNvSpPr txBox="1"/>
          <p:nvPr/>
        </p:nvSpPr>
        <p:spPr>
          <a:xfrm>
            <a:off x="3875615" y="5193782"/>
            <a:ext cx="1286425"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368E2885-FC98-428B-B4D0-CEC3183EF4B6}"/>
              </a:ext>
            </a:extLst>
          </p:cNvPr>
          <p:cNvSpPr txBox="1"/>
          <p:nvPr/>
        </p:nvSpPr>
        <p:spPr>
          <a:xfrm>
            <a:off x="1723459" y="4458967"/>
            <a:ext cx="2494883"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sp>
        <p:nvSpPr>
          <p:cNvPr id="8" name="ZoneTexte 7">
            <a:extLst>
              <a:ext uri="{FF2B5EF4-FFF2-40B4-BE49-F238E27FC236}">
                <a16:creationId xmlns:a16="http://schemas.microsoft.com/office/drawing/2014/main" id="{99C36BB3-F75B-42D1-8094-88BCDCD2A303}"/>
              </a:ext>
            </a:extLst>
          </p:cNvPr>
          <p:cNvSpPr txBox="1"/>
          <p:nvPr/>
        </p:nvSpPr>
        <p:spPr>
          <a:xfrm>
            <a:off x="1723459" y="4895795"/>
            <a:ext cx="1808021" cy="461665"/>
          </a:xfrm>
          <a:prstGeom prst="rect">
            <a:avLst/>
          </a:prstGeom>
          <a:solidFill>
            <a:schemeClr val="bg1">
              <a:lumMod val="75000"/>
            </a:schemeClr>
          </a:solidFill>
        </p:spPr>
        <p:txBody>
          <a:bodyPr wrap="square" rtlCol="0">
            <a:spAutoFit/>
          </a:bodyPr>
          <a:lstStyle/>
          <a:p>
            <a:pPr algn="ctr"/>
            <a:endParaRPr lang="fr-FR" sz="2400" dirty="0">
              <a:latin typeface="Calibri" panose="020F0502020204030204" pitchFamily="34" charset="0"/>
              <a:cs typeface="Calibri" panose="020F0502020204030204" pitchFamily="34" charset="0"/>
            </a:endParaRPr>
          </a:p>
        </p:txBody>
      </p:sp>
      <p:pic>
        <p:nvPicPr>
          <p:cNvPr id="9" name="Image 8">
            <a:extLst>
              <a:ext uri="{FF2B5EF4-FFF2-40B4-BE49-F238E27FC236}">
                <a16:creationId xmlns:a16="http://schemas.microsoft.com/office/drawing/2014/main" id="{16BADCB4-D251-46A1-BC20-279404B3EA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930673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p:txBody>
          <a:bodyPr>
            <a:normAutofit/>
          </a:bodyPr>
          <a:lstStyle/>
          <a:p>
            <a:r>
              <a:rPr lang="fr-FR" dirty="0">
                <a:latin typeface="Calibri" panose="020F0502020204030204" pitchFamily="34" charset="0"/>
                <a:cs typeface="Calibri" panose="020F0502020204030204" pitchFamily="34" charset="0"/>
              </a:rPr>
              <a:t>Défi 2 : </a:t>
            </a:r>
            <a:r>
              <a:rPr lang="fr-FR" dirty="0">
                <a:solidFill>
                  <a:srgbClr val="FF0000"/>
                </a:solidFill>
                <a:latin typeface="Calibri" panose="020F0502020204030204" pitchFamily="34" charset="0"/>
                <a:cs typeface="Calibri" panose="020F0502020204030204" pitchFamily="34" charset="0"/>
              </a:rPr>
              <a:t>CORRECTION</a:t>
            </a:r>
          </a:p>
        </p:txBody>
      </p:sp>
      <p:sp>
        <p:nvSpPr>
          <p:cNvPr id="3" name="Espace réservé du contenu 2">
            <a:extLst>
              <a:ext uri="{FF2B5EF4-FFF2-40B4-BE49-F238E27FC236}">
                <a16:creationId xmlns:a16="http://schemas.microsoft.com/office/drawing/2014/main" id="{E0BA9974-874F-49EE-8A78-5D5F42458B84}"/>
              </a:ext>
            </a:extLst>
          </p:cNvPr>
          <p:cNvSpPr>
            <a:spLocks noGrp="1"/>
          </p:cNvSpPr>
          <p:nvPr>
            <p:ph idx="1"/>
          </p:nvPr>
        </p:nvSpPr>
        <p:spPr/>
        <p:txBody>
          <a:bodyPr>
            <a:normAutofit/>
          </a:bodyPr>
          <a:lstStyle/>
          <a:p>
            <a:pPr marL="285750" marR="0" lvl="0" indent="-285750" algn="l" defTabSz="457200" rtl="0" eaLnBrk="1" fontAlgn="auto" latinLnBrk="0" hangingPunct="1">
              <a:lnSpc>
                <a:spcPct val="107000"/>
              </a:lnSpc>
              <a:spcBef>
                <a:spcPct val="20000"/>
              </a:spcBef>
              <a:spcAft>
                <a:spcPts val="800"/>
              </a:spcAft>
              <a:buClr>
                <a:srgbClr val="83992A"/>
              </a:buClr>
              <a:buSzPct val="115000"/>
              <a:buFont typeface="Arial"/>
              <a:buChar char="•"/>
              <a:tabLst/>
              <a:defRPr/>
            </a:pP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Les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paléontologues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travaillent sur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fossiles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et reconstituent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squelettes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que l’on peut voir dans les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musées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 Ce travail peut prendre des </a:t>
            </a:r>
            <a:r>
              <a:rPr kumimoji="0" lang="fr-FR" sz="3200" b="0" i="0" u="none" strike="noStrike" kern="1200" cap="none" spc="0" normalizeH="0" baseline="0" noProof="0" dirty="0">
                <a:ln>
                  <a:noFill/>
                </a:ln>
                <a:solidFill>
                  <a:prstClr val="black">
                    <a:lumMod val="85000"/>
                    <a:lumOff val="15000"/>
                  </a:prstClr>
                </a:solidFill>
                <a:effectLst/>
                <a:highlight>
                  <a:srgbClr val="C0C0C0"/>
                </a:highlight>
                <a:uLnTx/>
                <a:uFillTx/>
                <a:latin typeface="Calibri" panose="020F0502020204030204" pitchFamily="34" charset="0"/>
                <a:ea typeface="Calibri" panose="020F0502020204030204" pitchFamily="34" charset="0"/>
                <a:cs typeface="Times New Roman" panose="02020603050405020304" pitchFamily="18" charset="0"/>
              </a:rPr>
              <a:t>années</a:t>
            </a:r>
            <a:r>
              <a:rPr kumimoji="0" lang="fr-FR" sz="3200" b="0" i="0" u="none" strike="noStrike" kern="1200" cap="none" spc="0" normalizeH="0" baseline="0" noProof="0" dirty="0">
                <a:ln>
                  <a:noFill/>
                </a:ln>
                <a:solidFill>
                  <a:prstClr val="black">
                    <a:lumMod val="85000"/>
                    <a:lumOff val="15000"/>
                  </a:prstClr>
                </a:solidFill>
                <a:effectLst/>
                <a:uLnTx/>
                <a:uFillTx/>
                <a:latin typeface="Calibri" panose="020F0502020204030204" pitchFamily="34" charset="0"/>
                <a:ea typeface="Calibri" panose="020F0502020204030204" pitchFamily="34" charset="0"/>
                <a:cs typeface="Times New Roman" panose="02020603050405020304" pitchFamily="18" charset="0"/>
              </a:rPr>
              <a:t>.</a:t>
            </a:r>
          </a:p>
        </p:txBody>
      </p:sp>
      <p:pic>
        <p:nvPicPr>
          <p:cNvPr id="4" name="Image 3">
            <a:extLst>
              <a:ext uri="{FF2B5EF4-FFF2-40B4-BE49-F238E27FC236}">
                <a16:creationId xmlns:a16="http://schemas.microsoft.com/office/drawing/2014/main" id="{1DE7DE35-9EF8-45E5-87C3-F33B2D8DAC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1213074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86A8D-01E7-43FC-94FE-159A2F4FC9EB}"/>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Résultats </a:t>
            </a:r>
            <a:r>
              <a:rPr lang="fr-FR" dirty="0"/>
              <a:t>	</a:t>
            </a:r>
          </a:p>
        </p:txBody>
      </p:sp>
      <p:sp>
        <p:nvSpPr>
          <p:cNvPr id="3" name="Espace réservé du contenu 2">
            <a:extLst>
              <a:ext uri="{FF2B5EF4-FFF2-40B4-BE49-F238E27FC236}">
                <a16:creationId xmlns:a16="http://schemas.microsoft.com/office/drawing/2014/main" id="{E217DC3F-3F6D-475D-9F32-17B897ABC44A}"/>
              </a:ext>
            </a:extLst>
          </p:cNvPr>
          <p:cNvSpPr>
            <a:spLocks noGrp="1"/>
          </p:cNvSpPr>
          <p:nvPr>
            <p:ph idx="1"/>
          </p:nvPr>
        </p:nvSpPr>
        <p:spPr/>
        <p:txBody>
          <a:bodyPr>
            <a:normAutofit fontScale="92500" lnSpcReduction="10000"/>
          </a:bodyPr>
          <a:lstStyle/>
          <a:p>
            <a:r>
              <a:rPr lang="fr-FR" sz="3200" dirty="0">
                <a:latin typeface="Calibri" panose="020F0502020204030204" pitchFamily="34" charset="0"/>
                <a:cs typeface="Calibri" panose="020F0502020204030204" pitchFamily="34" charset="0"/>
              </a:rPr>
              <a:t>Tu as correctement rangé les mots dans l’ordre alphabétique :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a:t>
            </a:r>
            <a:r>
              <a:rPr lang="fr-FR" sz="3200" dirty="0">
                <a:latin typeface="Calibri" panose="020F0502020204030204" pitchFamily="34" charset="0"/>
                <a:cs typeface="Calibri" panose="020F0502020204030204" pitchFamily="34" charset="0"/>
              </a:rPr>
              <a:t>Tu peux lire le texte 2 qui se trouve sur la diapo 10.</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Tu n’as pas réussi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Fais l’exercice suivant</a:t>
            </a:r>
          </a:p>
          <a:p>
            <a:endParaRPr lang="fr-FR" sz="3200" dirty="0">
              <a:latin typeface="Calibri" panose="020F0502020204030204" pitchFamily="34" charset="0"/>
              <a:cs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F13C2B21-50B6-4AE7-B9C4-5F3856E80F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764332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50377A-9FBB-4F78-8D70-BFE15ACAEBF4}"/>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Défi 2 : deuxième chance !</a:t>
            </a:r>
          </a:p>
        </p:txBody>
      </p:sp>
      <p:sp>
        <p:nvSpPr>
          <p:cNvPr id="3" name="Espace réservé du contenu 2">
            <a:extLst>
              <a:ext uri="{FF2B5EF4-FFF2-40B4-BE49-F238E27FC236}">
                <a16:creationId xmlns:a16="http://schemas.microsoft.com/office/drawing/2014/main" id="{6DA3B623-C974-4F02-9E14-0188614CDB28}"/>
              </a:ext>
            </a:extLst>
          </p:cNvPr>
          <p:cNvSpPr>
            <a:spLocks noGrp="1"/>
          </p:cNvSpPr>
          <p:nvPr>
            <p:ph idx="1"/>
          </p:nvPr>
        </p:nvSpPr>
        <p:spPr>
          <a:xfrm>
            <a:off x="1295401" y="2556932"/>
            <a:ext cx="9783416" cy="3318936"/>
          </a:xfrm>
        </p:spPr>
        <p:txBody>
          <a:bodyPr>
            <a:normAutofit/>
          </a:bodyPr>
          <a:lstStyle/>
          <a:p>
            <a:r>
              <a:rPr lang="fr-FR" sz="3200" dirty="0">
                <a:latin typeface="Calibri" panose="020F0502020204030204" pitchFamily="34" charset="0"/>
                <a:cs typeface="Calibri" panose="020F0502020204030204" pitchFamily="34" charset="0"/>
              </a:rPr>
              <a:t>Range les mots suivants dans l’ordre alphabétique :</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dinosaure – ossement – empreinte - animal</a:t>
            </a:r>
          </a:p>
        </p:txBody>
      </p:sp>
      <p:pic>
        <p:nvPicPr>
          <p:cNvPr id="4" name="Image 3">
            <a:extLst>
              <a:ext uri="{FF2B5EF4-FFF2-40B4-BE49-F238E27FC236}">
                <a16:creationId xmlns:a16="http://schemas.microsoft.com/office/drawing/2014/main" id="{E5954AC6-60A5-43DA-92A0-7F84FA7528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4066083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50377A-9FBB-4F78-8D70-BFE15ACAEBF4}"/>
              </a:ext>
            </a:extLst>
          </p:cNvPr>
          <p:cNvSpPr>
            <a:spLocks noGrp="1"/>
          </p:cNvSpPr>
          <p:nvPr>
            <p:ph type="title"/>
          </p:nvPr>
        </p:nvSpPr>
        <p:spPr/>
        <p:txBody>
          <a:bodyPr/>
          <a:lstStyle/>
          <a:p>
            <a:r>
              <a:rPr lang="fr-FR" dirty="0">
                <a:solidFill>
                  <a:srgbClr val="FF0000"/>
                </a:solidFill>
                <a:latin typeface="Calibri" panose="020F0502020204030204" pitchFamily="34" charset="0"/>
                <a:cs typeface="Calibri" panose="020F0502020204030204" pitchFamily="34" charset="0"/>
              </a:rPr>
              <a:t>CORRECTION</a:t>
            </a:r>
          </a:p>
        </p:txBody>
      </p:sp>
      <p:sp>
        <p:nvSpPr>
          <p:cNvPr id="3" name="Espace réservé du contenu 2">
            <a:extLst>
              <a:ext uri="{FF2B5EF4-FFF2-40B4-BE49-F238E27FC236}">
                <a16:creationId xmlns:a16="http://schemas.microsoft.com/office/drawing/2014/main" id="{6DA3B623-C974-4F02-9E14-0188614CDB28}"/>
              </a:ext>
            </a:extLst>
          </p:cNvPr>
          <p:cNvSpPr>
            <a:spLocks noGrp="1"/>
          </p:cNvSpPr>
          <p:nvPr>
            <p:ph idx="1"/>
          </p:nvPr>
        </p:nvSpPr>
        <p:spPr/>
        <p:txBody>
          <a:bodyPr/>
          <a:lstStyle/>
          <a:p>
            <a:pPr lvl="0">
              <a:buClr>
                <a:srgbClr val="83992A"/>
              </a:buClr>
            </a:pPr>
            <a:endParaRPr lang="fr-FR" sz="3200" dirty="0">
              <a:solidFill>
                <a:prstClr val="black">
                  <a:lumMod val="85000"/>
                  <a:lumOff val="15000"/>
                </a:prstClr>
              </a:solidFill>
              <a:latin typeface="Calibri" panose="020F0502020204030204" pitchFamily="34" charset="0"/>
              <a:cs typeface="Calibri" panose="020F0502020204030204" pitchFamily="34" charset="0"/>
            </a:endParaRPr>
          </a:p>
          <a:p>
            <a:pPr lvl="0">
              <a:buClr>
                <a:srgbClr val="83992A"/>
              </a:buClr>
            </a:pPr>
            <a:r>
              <a:rPr lang="fr-FR" sz="3200" dirty="0">
                <a:solidFill>
                  <a:prstClr val="black">
                    <a:lumMod val="85000"/>
                    <a:lumOff val="15000"/>
                  </a:prstClr>
                </a:solidFill>
                <a:latin typeface="Calibri" panose="020F0502020204030204" pitchFamily="34" charset="0"/>
                <a:cs typeface="Calibri" panose="020F0502020204030204" pitchFamily="34" charset="0"/>
              </a:rPr>
              <a:t>animal – dinosaure – empreinte - ossement</a:t>
            </a:r>
          </a:p>
          <a:p>
            <a:pPr lvl="0">
              <a:buClr>
                <a:srgbClr val="83992A"/>
              </a:buClr>
            </a:pPr>
            <a:endParaRPr lang="fr-FR" sz="3200" dirty="0">
              <a:solidFill>
                <a:prstClr val="black">
                  <a:lumMod val="85000"/>
                  <a:lumOff val="15000"/>
                </a:prstClr>
              </a:solidFill>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AD6679D8-EFE4-4AEB-955E-2817264318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3550365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Bilan</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Si tu as bien validé la seconde chance, tu peux lire le texte 2 sur la diapo suivante.</a:t>
            </a:r>
          </a:p>
          <a:p>
            <a:r>
              <a:rPr lang="fr-FR" sz="3200" dirty="0">
                <a:latin typeface="Calibri" panose="020F0502020204030204" pitchFamily="34" charset="0"/>
                <a:cs typeface="Calibri" panose="020F0502020204030204" pitchFamily="34" charset="0"/>
              </a:rPr>
              <a:t>Si tu as toujours des erreurs, appelle ou envoie un message à la maîtresse pour voir ensemble ce qui te gêne pour progresser. </a:t>
            </a:r>
          </a:p>
        </p:txBody>
      </p:sp>
      <p:pic>
        <p:nvPicPr>
          <p:cNvPr id="4" name="Image 3">
            <a:extLst>
              <a:ext uri="{FF2B5EF4-FFF2-40B4-BE49-F238E27FC236}">
                <a16:creationId xmlns:a16="http://schemas.microsoft.com/office/drawing/2014/main" id="{ADD73554-B362-4A38-B3B5-C1C681848E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3344376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7CCAD05-A235-412B-A2E5-7C40995736C3}"/>
              </a:ext>
            </a:extLst>
          </p:cNvPr>
          <p:cNvSpPr/>
          <p:nvPr/>
        </p:nvSpPr>
        <p:spPr>
          <a:xfrm>
            <a:off x="940903" y="576424"/>
            <a:ext cx="10270435" cy="5075492"/>
          </a:xfrm>
          <a:prstGeom prst="rect">
            <a:avLst/>
          </a:prstGeom>
        </p:spPr>
        <p:txBody>
          <a:bodyPr wrap="square">
            <a:spAutoFit/>
          </a:bodyPr>
          <a:lstStyle/>
          <a:p>
            <a:pPr algn="ctr">
              <a:lnSpc>
                <a:spcPct val="150000"/>
              </a:lnSpc>
              <a:spcAft>
                <a:spcPts val="800"/>
              </a:spcAft>
            </a:pPr>
            <a:r>
              <a:rPr lang="fr-FR" sz="3200" b="1" dirty="0">
                <a:latin typeface="Calibri" panose="020F0502020204030204" pitchFamily="34" charset="0"/>
                <a:ea typeface="Calibri" panose="020F0502020204030204" pitchFamily="34" charset="0"/>
                <a:cs typeface="Times New Roman" panose="02020603050405020304" pitchFamily="18" charset="0"/>
              </a:rPr>
              <a:t>Le travail des paléontologues</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Chaque année les paléontologues, les spécialistes des dinosaures, découvrent de nouvelles espèces. On en connaît déjà plus de 1 000 !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Ils travaillent sur des fossiles, c’est-à-dire des ossements ou des empreintes de pas conservées dans des roches très anciennes. Avec de la patience, ils reconstituent les squelettes que tu peux voir dans les musées. Cela prend des mois, voire des années </a:t>
            </a:r>
            <a:r>
              <a:rPr lang="fr-FR" sz="260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2600">
                <a:latin typeface="Calibri" panose="020F0502020204030204" pitchFamily="34" charset="0"/>
                <a:ea typeface="Calibri" panose="020F0502020204030204" pitchFamily="34" charset="0"/>
                <a:cs typeface="Times New Roman" panose="02020603050405020304" pitchFamily="18" charset="0"/>
              </a:rPr>
              <a:t>Petit </a:t>
            </a:r>
            <a:r>
              <a:rPr lang="fr-FR" sz="2600" dirty="0">
                <a:latin typeface="Calibri" panose="020F0502020204030204" pitchFamily="34" charset="0"/>
                <a:ea typeface="Calibri" panose="020F0502020204030204" pitchFamily="34" charset="0"/>
                <a:cs typeface="Times New Roman" panose="02020603050405020304" pitchFamily="18" charset="0"/>
              </a:rPr>
              <a:t>à petit, on en apprend un peu plus sur ces fabuleux animaux qui ont vécu sur la Terre bien avant notre ère.</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Incroyable non ?</a:t>
            </a:r>
          </a:p>
        </p:txBody>
      </p:sp>
      <p:pic>
        <p:nvPicPr>
          <p:cNvPr id="4" name="Image 3">
            <a:extLst>
              <a:ext uri="{FF2B5EF4-FFF2-40B4-BE49-F238E27FC236}">
                <a16:creationId xmlns:a16="http://schemas.microsoft.com/office/drawing/2014/main" id="{1D112468-1935-46A1-927A-E8713563B43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3906" y="751300"/>
            <a:ext cx="531495" cy="433070"/>
          </a:xfrm>
          <a:prstGeom prst="rect">
            <a:avLst/>
          </a:prstGeom>
        </p:spPr>
      </p:pic>
    </p:spTree>
    <p:extLst>
      <p:ext uri="{BB962C8B-B14F-4D97-AF65-F5344CB8AC3E}">
        <p14:creationId xmlns:p14="http://schemas.microsoft.com/office/powerpoint/2010/main" val="29552726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317</TotalTime>
  <Words>353</Words>
  <Application>Microsoft Office PowerPoint</Application>
  <PresentationFormat>Grand écran</PresentationFormat>
  <Paragraphs>34</Paragraphs>
  <Slides>10</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Garamond</vt:lpstr>
      <vt:lpstr>Organique</vt:lpstr>
      <vt:lpstr>Gagne ton chapitre !</vt:lpstr>
      <vt:lpstr>Gagne tes prochains textes de lecture en validant les défis !</vt:lpstr>
      <vt:lpstr>Défi 2 : Range les mots dans l’ordre alphabétique puis complète le texte avec les mots.</vt:lpstr>
      <vt:lpstr>Défi 2 : CORRECTION</vt:lpstr>
      <vt:lpstr>Résultats  </vt:lpstr>
      <vt:lpstr>Défi 2 : deuxième chance !</vt:lpstr>
      <vt:lpstr>CORRECTION</vt:lpstr>
      <vt:lpstr>Bilan</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24</cp:revision>
  <dcterms:created xsi:type="dcterms:W3CDTF">2020-04-05T10:23:13Z</dcterms:created>
  <dcterms:modified xsi:type="dcterms:W3CDTF">2022-08-14T06:49:38Z</dcterms:modified>
</cp:coreProperties>
</file>